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79" r:id="rId11"/>
    <p:sldId id="265" r:id="rId12"/>
    <p:sldId id="266" r:id="rId13"/>
    <p:sldId id="267" r:id="rId14"/>
    <p:sldId id="268" r:id="rId15"/>
    <p:sldId id="278" r:id="rId16"/>
    <p:sldId id="282" r:id="rId17"/>
    <p:sldId id="281" r:id="rId18"/>
    <p:sldId id="269" r:id="rId19"/>
    <p:sldId id="270" r:id="rId20"/>
    <p:sldId id="271" r:id="rId21"/>
    <p:sldId id="272" r:id="rId22"/>
    <p:sldId id="273" r:id="rId23"/>
    <p:sldId id="275" r:id="rId24"/>
    <p:sldId id="274" r:id="rId25"/>
    <p:sldId id="276" r:id="rId26"/>
    <p:sldId id="277" r:id="rId27"/>
    <p:sldId id="28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2" d="100"/>
          <a:sy n="72" d="100"/>
        </p:scale>
        <p:origin x="4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Gender of 28 FO</a:t>
            </a:r>
          </a:p>
        </c:rich>
      </c:tx>
      <c:layout>
        <c:manualLayout>
          <c:xMode val="edge"/>
          <c:yMode val="edge"/>
          <c:x val="0.34529155730533684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Sheet1!$H$7</c:f>
              <c:strCache>
                <c:ptCount val="1"/>
                <c:pt idx="0">
                  <c:v>Percent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Sheet1!$G$8:$G$9</c:f>
              <c:strCache>
                <c:ptCount val="2"/>
                <c:pt idx="0">
                  <c:v>Women FO</c:v>
                </c:pt>
                <c:pt idx="1">
                  <c:v>Men FO</c:v>
                </c:pt>
              </c:strCache>
            </c:strRef>
          </c:cat>
          <c:val>
            <c:numRef>
              <c:f>Sheet1!$H$8:$H$9</c:f>
              <c:numCache>
                <c:formatCode>###0.0</c:formatCode>
                <c:ptCount val="2"/>
                <c:pt idx="0">
                  <c:v>10.714285714285714</c:v>
                </c:pt>
                <c:pt idx="1">
                  <c:v>89.285714285714292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12961248"/>
        <c:axId val="-412957440"/>
      </c:barChart>
      <c:catAx>
        <c:axId val="-4129612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chemeClr val="tx1"/>
                    </a:solidFill>
                  </a:rPr>
                  <a:t>F armer Organisation</a:t>
                </a:r>
              </a:p>
            </c:rich>
          </c:tx>
          <c:layout>
            <c:manualLayout>
              <c:xMode val="edge"/>
              <c:yMode val="edge"/>
              <c:x val="0.38332062992125987"/>
              <c:y val="0.904500823747755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2957440"/>
        <c:crosses val="autoZero"/>
        <c:auto val="1"/>
        <c:lblAlgn val="ctr"/>
        <c:lblOffset val="100"/>
        <c:noMultiLvlLbl val="0"/>
      </c:catAx>
      <c:valAx>
        <c:axId val="-412957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chemeClr val="tx1"/>
                    </a:solidFill>
                  </a:rPr>
                  <a:t>Per Cent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##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2961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Ethnicity in FO</a:t>
            </a:r>
          </a:p>
        </c:rich>
      </c:tx>
      <c:layout>
        <c:manualLayout>
          <c:xMode val="edge"/>
          <c:yMode val="edge"/>
          <c:x val="0.36299305350765099"/>
          <c:y val="6.15661276275731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605934008322685"/>
          <c:y val="0.14041154057279476"/>
          <c:w val="0.74595765349056553"/>
          <c:h val="0.7523477994944392"/>
        </c:manualLayout>
      </c:layout>
      <c:bar3DChart>
        <c:barDir val="col"/>
        <c:grouping val="standard"/>
        <c:varyColors val="1"/>
        <c:ser>
          <c:idx val="0"/>
          <c:order val="0"/>
          <c:tx>
            <c:strRef>
              <c:f>Sheet6!$I$5</c:f>
              <c:strCache>
                <c:ptCount val="1"/>
                <c:pt idx="0">
                  <c:v>Percentage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Sheet6!$J$4:$N$4</c:f>
              <c:strCache>
                <c:ptCount val="5"/>
                <c:pt idx="0">
                  <c:v>Bambara</c:v>
                </c:pt>
                <c:pt idx="1">
                  <c:v>Dogon</c:v>
                </c:pt>
                <c:pt idx="2">
                  <c:v>Minianka</c:v>
                </c:pt>
                <c:pt idx="3">
                  <c:v>Peul</c:v>
                </c:pt>
                <c:pt idx="4">
                  <c:v>Sarakole</c:v>
                </c:pt>
              </c:strCache>
            </c:strRef>
          </c:cat>
          <c:val>
            <c:numRef>
              <c:f>Sheet6!$J$5:$N$5</c:f>
              <c:numCache>
                <c:formatCode>General</c:formatCode>
                <c:ptCount val="5"/>
                <c:pt idx="0">
                  <c:v>44</c:v>
                </c:pt>
                <c:pt idx="1">
                  <c:v>7</c:v>
                </c:pt>
                <c:pt idx="2">
                  <c:v>13</c:v>
                </c:pt>
                <c:pt idx="3">
                  <c:v>28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0"/>
        <c:shape val="box"/>
        <c:axId val="-412960704"/>
        <c:axId val="-412956896"/>
        <c:axId val="-365723680"/>
      </c:bar3DChart>
      <c:catAx>
        <c:axId val="-4129607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Ethnicity</a:t>
                </a:r>
              </a:p>
            </c:rich>
          </c:tx>
          <c:layout>
            <c:manualLayout>
              <c:xMode val="edge"/>
              <c:yMode val="edge"/>
              <c:x val="0.44971575998940633"/>
              <c:y val="0.888630844221395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2956896"/>
        <c:crosses val="autoZero"/>
        <c:auto val="1"/>
        <c:lblAlgn val="ctr"/>
        <c:lblOffset val="100"/>
        <c:noMultiLvlLbl val="0"/>
      </c:catAx>
      <c:valAx>
        <c:axId val="-4129568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Percentage</a:t>
                </a:r>
              </a:p>
            </c:rich>
          </c:tx>
          <c:layout>
            <c:manualLayout>
              <c:xMode val="edge"/>
              <c:yMode val="edge"/>
              <c:x val="3.0588158196533308E-2"/>
              <c:y val="0.379022453826458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2960704"/>
        <c:crosses val="autoZero"/>
        <c:crossBetween val="between"/>
      </c:valAx>
      <c:serAx>
        <c:axId val="-365723680"/>
        <c:scaling>
          <c:orientation val="minMax"/>
        </c:scaling>
        <c:delete val="1"/>
        <c:axPos val="b"/>
        <c:majorTickMark val="none"/>
        <c:minorTickMark val="none"/>
        <c:tickLblPos val="nextTo"/>
        <c:crossAx val="-412956896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2700" cap="flat" cmpd="sng" algn="ctr">
      <a:solidFill>
        <a:sysClr val="windowText" lastClr="000000"/>
      </a:solidFill>
      <a:round/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Membership in FO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Sheet9!$F$4</c:f>
              <c:strCache>
                <c:ptCount val="1"/>
                <c:pt idx="0">
                  <c:v>Percentage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Sheet9!$E$5:$E$6</c:f>
              <c:strCache>
                <c:ptCount val="2"/>
                <c:pt idx="0">
                  <c:v>Consensus</c:v>
                </c:pt>
                <c:pt idx="1">
                  <c:v>Selection based on trust</c:v>
                </c:pt>
              </c:strCache>
            </c:strRef>
          </c:cat>
          <c:val>
            <c:numRef>
              <c:f>Sheet9!$F$5:$F$6</c:f>
              <c:numCache>
                <c:formatCode>General</c:formatCode>
                <c:ptCount val="2"/>
                <c:pt idx="0">
                  <c:v>18</c:v>
                </c:pt>
                <c:pt idx="1">
                  <c:v>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412966144"/>
        <c:axId val="-412967232"/>
      </c:barChart>
      <c:catAx>
        <c:axId val="-412966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2967232"/>
        <c:crosses val="autoZero"/>
        <c:auto val="1"/>
        <c:lblAlgn val="ctr"/>
        <c:lblOffset val="100"/>
        <c:noMultiLvlLbl val="0"/>
      </c:catAx>
      <c:valAx>
        <c:axId val="-412967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2966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12700">
      <a:solidFill>
        <a:sysClr val="windowText" lastClr="000000"/>
      </a:solidFill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Nomination of office bearers' in FO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Sheet9!$F$8</c:f>
              <c:strCache>
                <c:ptCount val="1"/>
                <c:pt idx="0">
                  <c:v>Percentage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Sheet9!$E$9:$E$10</c:f>
              <c:strCache>
                <c:ptCount val="2"/>
                <c:pt idx="0">
                  <c:v>Vote</c:v>
                </c:pt>
                <c:pt idx="1">
                  <c:v>Nomination based on farmers trust</c:v>
                </c:pt>
              </c:strCache>
            </c:strRef>
          </c:cat>
          <c:val>
            <c:numRef>
              <c:f>Sheet9!$F$9:$F$10</c:f>
              <c:numCache>
                <c:formatCode>General</c:formatCode>
                <c:ptCount val="2"/>
                <c:pt idx="0">
                  <c:v>14</c:v>
                </c:pt>
                <c:pt idx="1">
                  <c:v>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412964512"/>
        <c:axId val="-611738928"/>
      </c:barChart>
      <c:catAx>
        <c:axId val="-412964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11738928"/>
        <c:crosses val="autoZero"/>
        <c:auto val="1"/>
        <c:lblAlgn val="ctr"/>
        <c:lblOffset val="100"/>
        <c:noMultiLvlLbl val="0"/>
      </c:catAx>
      <c:valAx>
        <c:axId val="-61173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1296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20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3200"/>
              <a:t>Inclusion of other villages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'Descr Stat'!$H$19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'Descr Stat'!$I$18</c:f>
              <c:strCache>
                <c:ptCount val="1"/>
                <c:pt idx="0">
                  <c:v>Percent</c:v>
                </c:pt>
              </c:strCache>
            </c:strRef>
          </c:cat>
          <c:val>
            <c:numRef>
              <c:f>'Descr Stat'!$I$19</c:f>
              <c:numCache>
                <c:formatCode>###0</c:formatCode>
                <c:ptCount val="1"/>
                <c:pt idx="0">
                  <c:v>71.400000000000006</c:v>
                </c:pt>
              </c:numCache>
            </c:numRef>
          </c:val>
        </c:ser>
        <c:ser>
          <c:idx val="1"/>
          <c:order val="1"/>
          <c:tx>
            <c:strRef>
              <c:f>'Descr Stat'!$H$20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'Descr Stat'!$I$18</c:f>
              <c:strCache>
                <c:ptCount val="1"/>
                <c:pt idx="0">
                  <c:v>Percent</c:v>
                </c:pt>
              </c:strCache>
            </c:strRef>
          </c:cat>
          <c:val>
            <c:numRef>
              <c:f>'Descr Stat'!$I$20</c:f>
              <c:numCache>
                <c:formatCode>###0</c:formatCode>
                <c:ptCount val="1"/>
                <c:pt idx="0">
                  <c:v>28.6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359467408"/>
        <c:axId val="-359466864"/>
      </c:barChart>
      <c:catAx>
        <c:axId val="-359467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359466864"/>
        <c:crosses val="autoZero"/>
        <c:auto val="1"/>
        <c:lblAlgn val="ctr"/>
        <c:lblOffset val="100"/>
        <c:noMultiLvlLbl val="0"/>
      </c:catAx>
      <c:valAx>
        <c:axId val="-359466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400"/>
                  <a:t>Percent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59467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936701662292214"/>
          <c:y val="0.89409667541557303"/>
          <c:w val="0.37015485564304462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 w="9525" cap="flat" cmpd="sng" algn="ctr">
      <a:solidFill>
        <a:schemeClr val="tx1">
          <a:alpha val="90000"/>
        </a:schemeClr>
      </a:solidFill>
      <a:round/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CE23D8-BC57-4C5F-B246-67A6E55F1E8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62F0026-EC3B-4A50-AE4B-5FECEBDA6245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algn="ctr" rtl="0"/>
          <a:r>
            <a:rPr lang="en-GB" b="1" dirty="0" smtClean="0"/>
            <a:t>STATUS OF FARMERS’ ORGANISATIONS in the DISTRICT of BOUGOUNI and YANFOLILA, MALI</a:t>
          </a:r>
          <a:endParaRPr lang="en-GB" b="1" dirty="0"/>
        </a:p>
      </dgm:t>
    </dgm:pt>
    <dgm:pt modelId="{276F16BE-C3EA-4326-9F26-2DD61680E435}" type="parTrans" cxnId="{E1BA8CF5-39D1-4DFC-99DA-F89F7F5DF270}">
      <dgm:prSet/>
      <dgm:spPr/>
      <dgm:t>
        <a:bodyPr/>
        <a:lstStyle/>
        <a:p>
          <a:endParaRPr lang="en-GB"/>
        </a:p>
      </dgm:t>
    </dgm:pt>
    <dgm:pt modelId="{72E98FAD-F335-410C-B5BD-5759D1582E4C}" type="sibTrans" cxnId="{E1BA8CF5-39D1-4DFC-99DA-F89F7F5DF270}">
      <dgm:prSet/>
      <dgm:spPr/>
      <dgm:t>
        <a:bodyPr/>
        <a:lstStyle/>
        <a:p>
          <a:endParaRPr lang="en-GB"/>
        </a:p>
      </dgm:t>
    </dgm:pt>
    <dgm:pt modelId="{D9029819-B930-4BC1-A0A2-749DD48E968A}" type="pres">
      <dgm:prSet presAssocID="{B7CE23D8-BC57-4C5F-B246-67A6E55F1E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3526139-DC42-481F-B4BF-4219676F28A7}" type="pres">
      <dgm:prSet presAssocID="{862F0026-EC3B-4A50-AE4B-5FECEBDA6245}" presName="parentText" presStyleLbl="node1" presStyleIdx="0" presStyleCnt="1" custLinFactNeighborX="-128" custLinFactNeighborY="-1201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067813C-BF2E-46F5-B675-C5AB926BC943}" type="presOf" srcId="{B7CE23D8-BC57-4C5F-B246-67A6E55F1E88}" destId="{D9029819-B930-4BC1-A0A2-749DD48E968A}" srcOrd="0" destOrd="0" presId="urn:microsoft.com/office/officeart/2005/8/layout/vList2"/>
    <dgm:cxn modelId="{E1BA8CF5-39D1-4DFC-99DA-F89F7F5DF270}" srcId="{B7CE23D8-BC57-4C5F-B246-67A6E55F1E88}" destId="{862F0026-EC3B-4A50-AE4B-5FECEBDA6245}" srcOrd="0" destOrd="0" parTransId="{276F16BE-C3EA-4326-9F26-2DD61680E435}" sibTransId="{72E98FAD-F335-410C-B5BD-5759D1582E4C}"/>
    <dgm:cxn modelId="{DFCA2BC9-01D5-4EC3-9F09-84BC35A05BFF}" type="presOf" srcId="{862F0026-EC3B-4A50-AE4B-5FECEBDA6245}" destId="{83526139-DC42-481F-B4BF-4219676F28A7}" srcOrd="0" destOrd="0" presId="urn:microsoft.com/office/officeart/2005/8/layout/vList2"/>
    <dgm:cxn modelId="{491B661F-6085-4AA7-AAC1-2E2B1179335D}" type="presParOf" srcId="{D9029819-B930-4BC1-A0A2-749DD48E968A}" destId="{83526139-DC42-481F-B4BF-4219676F28A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26139-DC42-481F-B4BF-4219676F28A7}">
      <dsp:nvSpPr>
        <dsp:cNvPr id="0" name=""/>
        <dsp:cNvSpPr/>
      </dsp:nvSpPr>
      <dsp:spPr>
        <a:xfrm>
          <a:off x="0" y="0"/>
          <a:ext cx="10672549" cy="2914470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300" b="1" kern="1200" dirty="0" smtClean="0"/>
            <a:t>STATUS OF FARMERS’ ORGANISATIONS in the DISTRICT of BOUGOUNI and YANFOLILA, MALI</a:t>
          </a:r>
          <a:endParaRPr lang="en-GB" sz="5300" b="1" kern="1200" dirty="0"/>
        </a:p>
      </dsp:txBody>
      <dsp:txXfrm>
        <a:off x="142273" y="142273"/>
        <a:ext cx="10388003" cy="2629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771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029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78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76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151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2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196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85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174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991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A5720-12BB-41B4-8AE5-8868211C977D}" type="datetimeFigureOut">
              <a:rPr lang="en-GB" smtClean="0"/>
              <a:t>27/02/2015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18BEF-A339-46F5-AE8C-486BE7CA5D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5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54466097"/>
              </p:ext>
            </p:extLst>
          </p:nvPr>
        </p:nvGraphicFramePr>
        <p:xfrm>
          <a:off x="873457" y="1455313"/>
          <a:ext cx="10672549" cy="3089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4519" y="5008728"/>
            <a:ext cx="7145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Mahamadou Moctar DICKO, Dr Birhanu Zemadim</a:t>
            </a:r>
            <a:endParaRPr lang="en-GB" sz="24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7" name="Picture 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4514" cy="10450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06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Material and Methods</a:t>
            </a:r>
            <a:endParaRPr lang="en-GB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30288" y="1249908"/>
            <a:ext cx="1073408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002060"/>
                </a:solidFill>
              </a:rPr>
              <a:t>Data Collection</a:t>
            </a:r>
            <a:endParaRPr lang="en-GB" sz="3600" b="1" dirty="0" smtClean="0"/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GB" sz="3200" b="1" dirty="0" smtClean="0">
                <a:solidFill>
                  <a:srgbClr val="002060"/>
                </a:solidFill>
              </a:rPr>
              <a:t>Group Discussions </a:t>
            </a:r>
            <a:r>
              <a:rPr lang="en-GB" sz="3200" dirty="0" smtClean="0"/>
              <a:t>(28 Farmers’ Organisations Surveyed)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GB" sz="3200" b="1" dirty="0" smtClean="0">
                <a:solidFill>
                  <a:srgbClr val="002060"/>
                </a:solidFill>
              </a:rPr>
              <a:t>Household Interviews </a:t>
            </a:r>
            <a:r>
              <a:rPr lang="en-GB" sz="3200" dirty="0" smtClean="0"/>
              <a:t>(64 Households interviewed)</a:t>
            </a:r>
          </a:p>
          <a:p>
            <a:endParaRPr lang="en-GB" sz="3200" dirty="0"/>
          </a:p>
          <a:p>
            <a:endParaRPr lang="en-GB" sz="3200" dirty="0" smtClean="0"/>
          </a:p>
          <a:p>
            <a:endParaRPr lang="en-GB" sz="3200" dirty="0"/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88" y="2949262"/>
            <a:ext cx="4974465" cy="33163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225" y="2949262"/>
            <a:ext cx="4671274" cy="331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9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Material and Methods</a:t>
            </a:r>
            <a:endParaRPr lang="en-GB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30288" y="1656282"/>
            <a:ext cx="105993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</a:rPr>
              <a:t>Data analysis</a:t>
            </a:r>
          </a:p>
          <a:p>
            <a:endParaRPr lang="en-GB" sz="3200" b="1" dirty="0">
              <a:solidFill>
                <a:srgbClr val="00206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3200" b="1" dirty="0" smtClean="0">
                <a:solidFill>
                  <a:srgbClr val="002060"/>
                </a:solidFill>
              </a:rPr>
              <a:t>Data processing: </a:t>
            </a:r>
            <a:r>
              <a:rPr lang="en-GB" sz="3200" b="1" dirty="0" smtClean="0"/>
              <a:t>Excel 2015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3200" b="1" dirty="0" smtClean="0">
              <a:solidFill>
                <a:srgbClr val="00206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3200" b="1" dirty="0" smtClean="0">
                <a:solidFill>
                  <a:srgbClr val="002060"/>
                </a:solidFill>
              </a:rPr>
              <a:t>Descriptive Statistics: </a:t>
            </a:r>
            <a:r>
              <a:rPr lang="en-GB" sz="3200" b="1" dirty="0" smtClean="0"/>
              <a:t>SPSS 20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3200" b="1" dirty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93109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386492"/>
              </p:ext>
            </p:extLst>
          </p:nvPr>
        </p:nvGraphicFramePr>
        <p:xfrm>
          <a:off x="1232897" y="1931566"/>
          <a:ext cx="9471930" cy="39357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3160"/>
                <a:gridCol w="765491"/>
                <a:gridCol w="1224255"/>
                <a:gridCol w="1287887"/>
                <a:gridCol w="1165221"/>
                <a:gridCol w="1425916"/>
              </a:tblGrid>
              <a:tr h="535862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effectLst/>
                        </a:rPr>
                        <a:t>Profile </a:t>
                      </a:r>
                      <a:r>
                        <a:rPr lang="en-GB" sz="2800" b="1" dirty="0">
                          <a:solidFill>
                            <a:schemeClr val="tx1"/>
                          </a:solidFill>
                          <a:effectLst/>
                        </a:rPr>
                        <a:t>of 28 FO</a:t>
                      </a:r>
                      <a:endParaRPr lang="en-GB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9077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Minimum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Maximum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Mean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Std. Deviation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104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Farmer organizations in each village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6.00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2.568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104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Age and of the  president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75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50.86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8.648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2718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Members in Farmer Organization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2000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135.57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407.945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2718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When was the Farmer organisation (FO) established? (years)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chemeClr val="tx1"/>
                          </a:solidFill>
                          <a:effectLst/>
                        </a:rPr>
                        <a:t>13.86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9.474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30288" y="1187343"/>
            <a:ext cx="10734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The study reveals that 28 FO exist in the 5 villages surveyed.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3319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539230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7127" y="5012350"/>
            <a:ext cx="109272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89% of the Farmers’ Organisations are headed by men while 11% are headed by women.</a:t>
            </a:r>
            <a:endParaRPr lang="en-GB" sz="32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4153372"/>
              </p:ext>
            </p:extLst>
          </p:nvPr>
        </p:nvGraphicFramePr>
        <p:xfrm>
          <a:off x="2343955" y="1087663"/>
          <a:ext cx="7122017" cy="3761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869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24227541"/>
              </p:ext>
            </p:extLst>
          </p:nvPr>
        </p:nvGraphicFramePr>
        <p:xfrm>
          <a:off x="1030288" y="924444"/>
          <a:ext cx="10575018" cy="4133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30288" y="539230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0435" y="-53550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41331" y="5057676"/>
            <a:ext cx="10749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Dominant ethnic groups in the studied FO are </a:t>
            </a:r>
            <a:r>
              <a:rPr lang="en-GB" sz="3000" dirty="0" smtClean="0">
                <a:solidFill>
                  <a:srgbClr val="00B0F0"/>
                </a:solidFill>
              </a:rPr>
              <a:t>Bambara,</a:t>
            </a:r>
            <a:r>
              <a:rPr lang="en-GB" sz="3000" dirty="0" smtClean="0"/>
              <a:t> </a:t>
            </a:r>
            <a:r>
              <a:rPr lang="en-GB" sz="3000" dirty="0" smtClean="0">
                <a:solidFill>
                  <a:schemeClr val="accent4"/>
                </a:solidFill>
              </a:rPr>
              <a:t>Fulani</a:t>
            </a:r>
            <a:r>
              <a:rPr lang="en-GB" sz="3000" dirty="0" smtClean="0"/>
              <a:t> and </a:t>
            </a:r>
            <a:r>
              <a:rPr lang="en-GB" sz="3000" dirty="0" smtClean="0">
                <a:solidFill>
                  <a:srgbClr val="9933FF"/>
                </a:solidFill>
              </a:rPr>
              <a:t>Minianka</a:t>
            </a:r>
            <a:endParaRPr lang="en-GB" sz="3000" dirty="0">
              <a:solidFill>
                <a:srgbClr val="99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52502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-128999"/>
            <a:ext cx="76500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/>
              <a:t>Results and Discussions</a:t>
            </a:r>
            <a:endParaRPr lang="en-GB" sz="4000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862678"/>
              </p:ext>
            </p:extLst>
          </p:nvPr>
        </p:nvGraphicFramePr>
        <p:xfrm>
          <a:off x="1030288" y="1045029"/>
          <a:ext cx="4739141" cy="4818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3737264"/>
              </p:ext>
            </p:extLst>
          </p:nvPr>
        </p:nvGraphicFramePr>
        <p:xfrm>
          <a:off x="6125029" y="1055913"/>
          <a:ext cx="5515428" cy="4749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933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30288" y="52502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42310" y="-157868"/>
            <a:ext cx="76500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/>
              <a:t>Results and Discussions</a:t>
            </a:r>
            <a:endParaRPr lang="en-GB" sz="4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815" y="1463675"/>
            <a:ext cx="8511042" cy="4800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04457" y="839936"/>
            <a:ext cx="7344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Conflict management in FO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51137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779"/>
              </p:ext>
            </p:extLst>
          </p:nvPr>
        </p:nvGraphicFramePr>
        <p:xfrm>
          <a:off x="2709928" y="953818"/>
          <a:ext cx="7000129" cy="4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30288" y="539230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9581" y="5020493"/>
            <a:ext cx="10862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Low inclusions of members from other villages may be explained by indebtedness (the collective nature of the debt contracted by FO)</a:t>
            </a:r>
            <a:endParaRPr lang="en-GB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411715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64477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90009" y="1456400"/>
            <a:ext cx="50873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Cotton and groundnut are the major cash crops.</a:t>
            </a:r>
          </a:p>
          <a:p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</a:t>
            </a:r>
            <a:r>
              <a:rPr lang="en-GB" sz="2800" dirty="0" smtClean="0"/>
              <a:t>ereal crops  (maize, Sorghum, Fonio) are grown for household consumption and the surplus are sold on local market</a:t>
            </a:r>
            <a:endParaRPr lang="en-GB" sz="2800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030288" y="548472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408" y="1220559"/>
            <a:ext cx="5772962" cy="46286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58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693432"/>
              </p:ext>
            </p:extLst>
          </p:nvPr>
        </p:nvGraphicFramePr>
        <p:xfrm>
          <a:off x="1815921" y="1683659"/>
          <a:ext cx="8741229" cy="39414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7343"/>
                <a:gridCol w="725714"/>
                <a:gridCol w="535445"/>
                <a:gridCol w="1068946"/>
                <a:gridCol w="1133341"/>
                <a:gridCol w="1166611"/>
                <a:gridCol w="754743"/>
                <a:gridCol w="885371"/>
                <a:gridCol w="1233715"/>
              </a:tblGrid>
              <a:tr h="326859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85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effectLst/>
                        </a:rPr>
                        <a:t>Fertiliser 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</a:rPr>
                        <a:t>Use in 28 FO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6859">
                <a:tc gridSpan="9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Fertiliser Kg/ha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457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Crop</a:t>
                      </a:r>
                      <a:endParaRPr lang="en-GB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Mean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en-GB" sz="2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Std. Deviation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Minimum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Maximum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First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Last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Variance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6120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Cotton</a:t>
                      </a:r>
                      <a:endParaRPr lang="en-GB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195.0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36.9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100.0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250.0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1361.1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173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Maize</a:t>
                      </a:r>
                      <a:endParaRPr lang="en-GB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225.0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35.4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250.0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250.0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1250.0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808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Groundnut</a:t>
                      </a:r>
                      <a:endParaRPr lang="en-GB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28.0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2.8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26.0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30.0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30.0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26.0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8.0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16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Sorghum</a:t>
                      </a:r>
                      <a:endParaRPr lang="en-GB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125.0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35.4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100.0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150.0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150.0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100.0</a:t>
                      </a:r>
                      <a:endParaRPr lang="en-GB" sz="2400" b="1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1250.0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092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169.1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16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69.0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26.0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250.0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200.0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4761.6</a:t>
                      </a:r>
                      <a:endParaRPr lang="en-GB" sz="2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70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287" y="1140248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3600" dirty="0" smtClean="0"/>
              <a:t>Introduction</a:t>
            </a:r>
          </a:p>
          <a:p>
            <a:pPr>
              <a:lnSpc>
                <a:spcPct val="150000"/>
              </a:lnSpc>
            </a:pPr>
            <a:r>
              <a:rPr lang="en-GB" sz="3600" dirty="0" smtClean="0"/>
              <a:t>Research Questions</a:t>
            </a:r>
          </a:p>
          <a:p>
            <a:pPr>
              <a:lnSpc>
                <a:spcPct val="150000"/>
              </a:lnSpc>
            </a:pPr>
            <a:r>
              <a:rPr lang="en-GB" sz="3600" dirty="0" smtClean="0"/>
              <a:t>Material and Methods</a:t>
            </a:r>
          </a:p>
          <a:p>
            <a:pPr>
              <a:lnSpc>
                <a:spcPct val="150000"/>
              </a:lnSpc>
            </a:pPr>
            <a:r>
              <a:rPr lang="en-GB" sz="3600" dirty="0" smtClean="0"/>
              <a:t>Results and Discussions</a:t>
            </a:r>
          </a:p>
          <a:p>
            <a:pPr>
              <a:lnSpc>
                <a:spcPct val="150000"/>
              </a:lnSpc>
            </a:pPr>
            <a:r>
              <a:rPr lang="en-GB" sz="3600" dirty="0" smtClean="0"/>
              <a:t>Conclusion and Policy Recommendations</a:t>
            </a:r>
            <a:endParaRPr lang="en-GB" sz="36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14288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030287" y="838200"/>
            <a:ext cx="10350807" cy="2945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8107" y="122830"/>
            <a:ext cx="6414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/>
              <a:t>OUTLINE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58197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171500"/>
              </p:ext>
            </p:extLst>
          </p:nvPr>
        </p:nvGraphicFramePr>
        <p:xfrm>
          <a:off x="1815921" y="1399058"/>
          <a:ext cx="9118242" cy="30558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2123"/>
                <a:gridCol w="889618"/>
                <a:gridCol w="892537"/>
                <a:gridCol w="1011542"/>
                <a:gridCol w="758657"/>
                <a:gridCol w="550398"/>
                <a:gridCol w="1264428"/>
                <a:gridCol w="1034691"/>
                <a:gridCol w="824248"/>
              </a:tblGrid>
              <a:tr h="707844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en-GB" sz="3200" dirty="0" smtClean="0">
                          <a:solidFill>
                            <a:schemeClr val="tx1"/>
                          </a:solidFill>
                          <a:effectLst/>
                        </a:rPr>
                        <a:t>Price </a:t>
                      </a:r>
                      <a:r>
                        <a:rPr lang="en-GB" sz="3200" dirty="0">
                          <a:solidFill>
                            <a:schemeClr val="tx1"/>
                          </a:solidFill>
                          <a:effectLst/>
                        </a:rPr>
                        <a:t>of crop seeds </a:t>
                      </a:r>
                      <a:endParaRPr lang="en-GB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128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Cotton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maize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Sorghum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Millet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Rice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Groundnut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Cowpea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Fonio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128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</a:rPr>
                        <a:t>Seed Price FCFA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</a:rPr>
                        <a:t>2014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31.25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125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275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0288" y="4470400"/>
            <a:ext cx="102908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Seed, pesticide and fertiliser for cotton are generally provided by the CMDT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Cereal and other seeds are bought from local seed producer, merchants or selected from previous harvests.</a:t>
            </a:r>
            <a:endParaRPr lang="en-GB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424925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65927" y="1249908"/>
            <a:ext cx="6516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Crop Yield in Ton/Ha</a:t>
            </a:r>
            <a:endParaRPr lang="en-GB" sz="2800" b="1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14" y="1773128"/>
            <a:ext cx="9158514" cy="4505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16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30288" y="611789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921" y="1249908"/>
            <a:ext cx="851825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33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30288" y="1249908"/>
            <a:ext cx="1073408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Contribution of FO to food security and socio-economic development:</a:t>
            </a:r>
          </a:p>
          <a:p>
            <a:endParaRPr lang="en-GB" sz="2400" b="1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800" b="1" dirty="0" smtClean="0"/>
              <a:t>Food distribution to members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2800" b="1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800" b="1" dirty="0" smtClean="0"/>
              <a:t>Loan and credit in nature (cereals) during common ceremonies (marriage, funerals)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2800" b="1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800" b="1" dirty="0" smtClean="0"/>
              <a:t> Collective work, realisation of public infrastructure (school, health centre, mosque</a:t>
            </a:r>
            <a:r>
              <a:rPr lang="en-GB" sz="2800" b="1" dirty="0"/>
              <a:t>)</a:t>
            </a:r>
            <a:r>
              <a:rPr lang="en-GB" sz="28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0363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Results and Discussions</a:t>
            </a:r>
            <a:endParaRPr lang="en-GB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0632" y="1249908"/>
            <a:ext cx="1152373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Constraints identified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3200" dirty="0" smtClean="0"/>
              <a:t>Low capacity of FO in terms of business management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GB" sz="32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3200" dirty="0"/>
              <a:t>P</a:t>
            </a:r>
            <a:r>
              <a:rPr lang="en-GB" sz="3200" dirty="0" smtClean="0"/>
              <a:t>oor involvement of FO in the management of common resources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GB" sz="3200" dirty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3200" dirty="0" smtClean="0"/>
              <a:t>Low capacity in term of rainwater harvesting and management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GB" sz="32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3200" dirty="0" smtClean="0"/>
              <a:t>Lack of investments in land water and water conservation technologies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00866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617497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8517" y="109182"/>
            <a:ext cx="6774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Conclusion and Recommendations</a:t>
            </a:r>
            <a:endParaRPr lang="en-GB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30288" y="1002710"/>
            <a:ext cx="1073408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GB" sz="2800" dirty="0"/>
              <a:t>The study revealed that farmers’ investment in land and water conservation technologies are very low </a:t>
            </a:r>
            <a:r>
              <a:rPr lang="en-GB" sz="2800" dirty="0" smtClean="0"/>
              <a:t>due </a:t>
            </a:r>
            <a:r>
              <a:rPr lang="en-GB" sz="2800" dirty="0"/>
              <a:t>to </a:t>
            </a:r>
            <a:r>
              <a:rPr lang="en-GB" sz="2800" dirty="0" smtClean="0"/>
              <a:t>their </a:t>
            </a:r>
            <a:r>
              <a:rPr lang="en-GB" sz="2800" dirty="0"/>
              <a:t>lack of knowledge on the benefit of land and water conservation </a:t>
            </a:r>
            <a:r>
              <a:rPr lang="en-GB" sz="2800" dirty="0" smtClean="0"/>
              <a:t>measures.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GB" sz="2800" dirty="0"/>
              <a:t>R</a:t>
            </a:r>
            <a:r>
              <a:rPr lang="en-GB" sz="2800" dirty="0" smtClean="0"/>
              <a:t>educing </a:t>
            </a:r>
            <a:r>
              <a:rPr lang="en-GB" sz="2800" dirty="0"/>
              <a:t>soil nutrients losses </a:t>
            </a:r>
            <a:r>
              <a:rPr lang="en-GB" sz="2800" dirty="0" smtClean="0"/>
              <a:t>the </a:t>
            </a:r>
            <a:r>
              <a:rPr lang="en-GB" sz="2800" dirty="0"/>
              <a:t>study area pass through increasing the awareness of local farmers on soil and water conservation technologies’. </a:t>
            </a:r>
            <a:endParaRPr lang="en-GB" sz="2800" dirty="0" smtClean="0"/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GB" sz="2800" dirty="0" smtClean="0"/>
              <a:t>The </a:t>
            </a:r>
            <a:r>
              <a:rPr lang="en-GB" sz="2800" dirty="0"/>
              <a:t>development of efficient and inexpensive soil and water conservation technics may probably increase their adoption by local farmers. </a:t>
            </a:r>
            <a:endParaRPr lang="en-GB" sz="2800" dirty="0" smtClean="0"/>
          </a:p>
          <a:p>
            <a:r>
              <a:rPr lang="en-GB" sz="2800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1213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8517" y="109182"/>
            <a:ext cx="6774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Conclusion and Recommendations</a:t>
            </a:r>
            <a:endParaRPr lang="en-GB" sz="3600" b="1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30288" y="1249908"/>
            <a:ext cx="1073408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3200" dirty="0" smtClean="0"/>
              <a:t>Strengthening </a:t>
            </a:r>
            <a:r>
              <a:rPr lang="en-GB" sz="3200" dirty="0"/>
              <a:t>the capacity of local farmers in term of water management is necessary to adjust production systems to the increased variability of climate and particularly water scarcity during the dry season. </a:t>
            </a:r>
            <a:endParaRPr lang="en-GB" sz="32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3200" dirty="0"/>
          </a:p>
          <a:p>
            <a:pPr algn="just"/>
            <a:endParaRPr lang="en-GB" sz="32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3200" dirty="0" smtClean="0"/>
              <a:t>Sustaining </a:t>
            </a:r>
            <a:r>
              <a:rPr lang="en-GB" sz="3200" dirty="0"/>
              <a:t>local ecosystems depend on the involvement of local stakeholders in the planning, implementation and monitoring of watershed management programs. </a:t>
            </a:r>
            <a:endParaRPr lang="en-GB" sz="32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57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52" y="399246"/>
            <a:ext cx="9749308" cy="58727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9713" y="1236372"/>
            <a:ext cx="80492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bg1"/>
                </a:solidFill>
              </a:rPr>
              <a:t>THANK YOU FOR YOUR KIND ATTENTION</a:t>
            </a:r>
            <a:endParaRPr lang="en-GB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69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0886"/>
            <a:ext cx="10515600" cy="4816077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3600" dirty="0" smtClean="0"/>
              <a:t>  Climate change and land degradation are part of the constraints hindering agricultural intensification in Sub-Saharan Africa.</a:t>
            </a:r>
          </a:p>
          <a:p>
            <a:pPr marL="0" indent="0">
              <a:buNone/>
            </a:pPr>
            <a:endParaRPr lang="en-GB" sz="36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3600" dirty="0"/>
              <a:t>P</a:t>
            </a:r>
            <a:r>
              <a:rPr lang="en-GB" sz="3600" dirty="0" smtClean="0"/>
              <a:t>opulations in rural areas particularly in Mali draw most of their income through rain fed agriculture and their most valuable asset is land.</a:t>
            </a:r>
          </a:p>
          <a:p>
            <a:endParaRPr lang="en-GB" sz="36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3600" dirty="0" smtClean="0"/>
              <a:t>  This is further concerning for Mali as agriculture provides 40% of the GDP and employ 2.5 Millions persons.</a:t>
            </a:r>
          </a:p>
          <a:p>
            <a:endParaRPr lang="en-GB" sz="32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9688" y="14288"/>
            <a:ext cx="990600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030288" y="996286"/>
            <a:ext cx="10323512" cy="25362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83391" y="177421"/>
            <a:ext cx="8311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/>
              <a:t>INTRODUCTION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75001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288" y="1249907"/>
            <a:ext cx="10515600" cy="4699000"/>
          </a:xfrm>
        </p:spPr>
        <p:txBody>
          <a:bodyPr>
            <a:normAutofit/>
          </a:bodyPr>
          <a:lstStyle/>
          <a:p>
            <a:pPr algn="just"/>
            <a:r>
              <a:rPr lang="en-GB" sz="3600" dirty="0" smtClean="0"/>
              <a:t>The reliance of rural population on natural resources, population growth and extensive cotton monoculture are increasing the trend of land and water resources degradations.</a:t>
            </a:r>
          </a:p>
          <a:p>
            <a:pPr algn="just"/>
            <a:endParaRPr lang="en-GB" sz="3600" dirty="0"/>
          </a:p>
          <a:p>
            <a:pPr algn="just"/>
            <a:r>
              <a:rPr lang="en-GB" sz="3600" dirty="0" smtClean="0"/>
              <a:t>Among constraints faced by farmers in rural Mali, figure excess of water in the rainy season and water shortage during the dry season</a:t>
            </a:r>
          </a:p>
          <a:p>
            <a:pPr algn="just"/>
            <a:endParaRPr lang="en-GB" sz="36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14288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030288" y="996286"/>
            <a:ext cx="10323512" cy="25362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7540" y="204716"/>
            <a:ext cx="7301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INTRODUCTION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79785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288" y="1249906"/>
            <a:ext cx="10515600" cy="478240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Earlier efforts to manage land and water resources in Southern Mali have failed due to the lack of involvement of local stakeholders</a:t>
            </a:r>
          </a:p>
          <a:p>
            <a:endParaRPr lang="en-GB" dirty="0" smtClean="0"/>
          </a:p>
          <a:p>
            <a:pPr algn="just"/>
            <a:r>
              <a:rPr lang="en-GB" sz="3600" dirty="0" smtClean="0"/>
              <a:t>Failure of natural resources management and the combination of environmental costs and socioeconomic impacts has prompted investment in watershed management in many developing countries (</a:t>
            </a:r>
            <a:r>
              <a:rPr lang="en-GB" sz="3600" dirty="0" err="1" smtClean="0"/>
              <a:t>Dargouth</a:t>
            </a:r>
            <a:r>
              <a:rPr lang="en-GB" sz="3600" dirty="0" smtClean="0"/>
              <a:t> et al, 2008).</a:t>
            </a:r>
            <a:endParaRPr lang="en-GB" sz="36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030288" y="968992"/>
            <a:ext cx="10515600" cy="2809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3516" y="232012"/>
            <a:ext cx="7042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INTRODUCTION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37498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288" y="1249907"/>
            <a:ext cx="10515600" cy="4850641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3600" dirty="0" smtClean="0"/>
              <a:t>A </a:t>
            </a:r>
            <a:r>
              <a:rPr lang="en-GB" sz="3600" dirty="0"/>
              <a:t>successful watershed management </a:t>
            </a:r>
            <a:r>
              <a:rPr lang="en-GB" sz="3600" dirty="0" smtClean="0"/>
              <a:t> thus involves </a:t>
            </a:r>
            <a:r>
              <a:rPr lang="en-GB" sz="3600" dirty="0"/>
              <a:t>enabling participation at local level through individuals or farmers organisation intervening in the watershed. </a:t>
            </a:r>
            <a:endParaRPr lang="en-GB" sz="3600" dirty="0" smtClean="0"/>
          </a:p>
          <a:p>
            <a:pPr algn="just"/>
            <a:endParaRPr lang="en-GB" sz="3600" dirty="0" smtClean="0"/>
          </a:p>
          <a:p>
            <a:pPr algn="just"/>
            <a:r>
              <a:rPr lang="en-GB" sz="3600" dirty="0"/>
              <a:t>Therefore </a:t>
            </a:r>
            <a:r>
              <a:rPr lang="en-GB" sz="3600" dirty="0" smtClean="0"/>
              <a:t>a study </a:t>
            </a:r>
            <a:r>
              <a:rPr lang="en-GB" sz="3600" dirty="0"/>
              <a:t>was undertaken focusing on the topic “</a:t>
            </a:r>
            <a:r>
              <a:rPr lang="en-US" sz="3600" dirty="0"/>
              <a:t>Status of Farmers’ Organizations in Watershed Villages of Mali” which objectives are to understand the functioning, socio-economic and cultural impacts of farmers’ organisations in the watershed. </a:t>
            </a:r>
            <a:endParaRPr lang="en-GB" sz="36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030288" y="968992"/>
            <a:ext cx="10515600" cy="2809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7916" y="204716"/>
            <a:ext cx="4462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INTRODUCTION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63957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288" y="1249908"/>
            <a:ext cx="10734082" cy="4782402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en-GB" sz="9800" b="1" dirty="0"/>
              <a:t>The research question guiding this research are as follow</a:t>
            </a:r>
            <a:r>
              <a:rPr lang="en-GB" sz="9800" b="1" dirty="0" smtClean="0"/>
              <a:t>:</a:t>
            </a:r>
          </a:p>
          <a:p>
            <a:pPr marL="0" indent="0" algn="just">
              <a:buNone/>
            </a:pPr>
            <a:endParaRPr lang="en-GB" sz="3900" dirty="0"/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n-GB" sz="8000" dirty="0" smtClean="0"/>
              <a:t>  </a:t>
            </a:r>
            <a:r>
              <a:rPr lang="en-GB" sz="9800" dirty="0" smtClean="0"/>
              <a:t>What </a:t>
            </a:r>
            <a:r>
              <a:rPr lang="en-GB" sz="9800" dirty="0"/>
              <a:t>are the socio-economic and legal profile of existing farmers’ organizations in the watershed</a:t>
            </a:r>
            <a:r>
              <a:rPr lang="en-GB" sz="9800" dirty="0" smtClean="0"/>
              <a:t>?</a:t>
            </a:r>
          </a:p>
          <a:p>
            <a:pPr marL="457200" lvl="1" indent="0" algn="just">
              <a:buNone/>
            </a:pPr>
            <a:endParaRPr lang="en-GB" sz="9800" dirty="0"/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n-GB" sz="9800" dirty="0" smtClean="0"/>
              <a:t>  How </a:t>
            </a:r>
            <a:r>
              <a:rPr lang="en-GB" sz="9800" dirty="0"/>
              <a:t>does membership influence men and women’s life</a:t>
            </a:r>
            <a:r>
              <a:rPr lang="en-GB" sz="9800" dirty="0" smtClean="0"/>
              <a:t>?</a:t>
            </a:r>
          </a:p>
          <a:p>
            <a:pPr lvl="1" algn="just"/>
            <a:endParaRPr lang="en-GB" sz="9800" dirty="0"/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n-GB" sz="9800" dirty="0" smtClean="0"/>
              <a:t>  How </a:t>
            </a:r>
            <a:r>
              <a:rPr lang="en-GB" sz="9800" dirty="0"/>
              <a:t>are the farmers’ organization achieving food security and social security</a:t>
            </a:r>
            <a:r>
              <a:rPr lang="en-GB" sz="9800" dirty="0" smtClean="0"/>
              <a:t>?</a:t>
            </a:r>
          </a:p>
          <a:p>
            <a:pPr lvl="1" algn="just"/>
            <a:endParaRPr lang="en-GB" sz="9800" dirty="0"/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n-GB" sz="9800" dirty="0" smtClean="0"/>
              <a:t>  What </a:t>
            </a:r>
            <a:r>
              <a:rPr lang="en-GB" sz="9800" dirty="0"/>
              <a:t>is the status of crop-production along with land and water conservation measures in the farmer organisations? </a:t>
            </a:r>
          </a:p>
          <a:p>
            <a:endParaRPr lang="en-GB" sz="80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6848" y="218364"/>
            <a:ext cx="6223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RESEARCH QUESTIONS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5436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539230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Material and Methods</a:t>
            </a:r>
            <a:endParaRPr lang="en-GB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21544" y="2020624"/>
            <a:ext cx="42381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Study area: </a:t>
            </a:r>
            <a:r>
              <a:rPr lang="en-GB" sz="2800" b="1" dirty="0" smtClean="0">
                <a:solidFill>
                  <a:srgbClr val="002060"/>
                </a:solidFill>
              </a:rPr>
              <a:t>Bougouni </a:t>
            </a:r>
            <a:r>
              <a:rPr lang="en-GB" sz="2800" b="1" dirty="0" smtClean="0"/>
              <a:t>(</a:t>
            </a:r>
            <a:r>
              <a:rPr lang="en-GB" sz="2800" b="1" dirty="0" err="1" smtClean="0"/>
              <a:t>Dieba</a:t>
            </a:r>
            <a:r>
              <a:rPr lang="en-GB" sz="2800" b="1" dirty="0" smtClean="0"/>
              <a:t>, </a:t>
            </a:r>
            <a:r>
              <a:rPr lang="en-GB" sz="2800" b="1" dirty="0" err="1" smtClean="0"/>
              <a:t>Flola</a:t>
            </a:r>
            <a:r>
              <a:rPr lang="en-GB" sz="2800" b="1" dirty="0" smtClean="0"/>
              <a:t>, </a:t>
            </a:r>
            <a:r>
              <a:rPr lang="en-GB" sz="2800" b="1" dirty="0" err="1" smtClean="0"/>
              <a:t>Madina</a:t>
            </a:r>
            <a:r>
              <a:rPr lang="en-GB" sz="2800" b="1" dirty="0" smtClean="0"/>
              <a:t>, </a:t>
            </a:r>
            <a:r>
              <a:rPr lang="en-GB" sz="2800" b="1" dirty="0" err="1" smtClean="0"/>
              <a:t>Sibirila</a:t>
            </a:r>
            <a:r>
              <a:rPr lang="en-GB" sz="2800" b="1" dirty="0" smtClean="0"/>
              <a:t> </a:t>
            </a:r>
          </a:p>
          <a:p>
            <a:r>
              <a:rPr lang="en-GB" sz="2800" b="1" dirty="0" smtClean="0">
                <a:solidFill>
                  <a:srgbClr val="002060"/>
                </a:solidFill>
              </a:rPr>
              <a:t>Yanfolila </a:t>
            </a:r>
            <a:r>
              <a:rPr lang="en-GB" sz="2800" b="1" dirty="0" smtClean="0"/>
              <a:t>(Yorobougoula)</a:t>
            </a:r>
            <a:endParaRPr lang="en-GB" sz="28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600" y="1019881"/>
            <a:ext cx="7090770" cy="532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77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030288" cy="146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400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sv-S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30288" y="864695"/>
            <a:ext cx="10734082" cy="3852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 sz="300" b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5921" y="25757"/>
            <a:ext cx="765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Material and Methods</a:t>
            </a:r>
            <a:endParaRPr lang="en-GB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98490" y="1249908"/>
            <a:ext cx="109658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Data Collection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GB" sz="3200" b="1" dirty="0" smtClean="0">
                <a:solidFill>
                  <a:srgbClr val="002060"/>
                </a:solidFill>
              </a:rPr>
              <a:t>Field Survey/ Stakeholder analysis by a multidisciplinary research team</a:t>
            </a:r>
          </a:p>
          <a:p>
            <a:endParaRPr lang="en-GB" sz="2800" b="1" dirty="0" smtClean="0"/>
          </a:p>
          <a:p>
            <a:endParaRPr lang="en-GB" sz="2400" dirty="0" smtClean="0"/>
          </a:p>
          <a:p>
            <a:endParaRPr lang="en-GB" sz="2400" dirty="0"/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75" y="2328370"/>
            <a:ext cx="4392232" cy="36511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946" y="2328370"/>
            <a:ext cx="5087155" cy="368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98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6830</TotalTime>
  <Words>986</Words>
  <Application>Microsoft Office PowerPoint</Application>
  <PresentationFormat>Widescreen</PresentationFormat>
  <Paragraphs>263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Arabic Typesetting</vt:lpstr>
      <vt:lpstr>Arial</vt:lpstr>
      <vt:lpstr>Calibri</vt:lpstr>
      <vt:lpstr>Calibri Light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FARMER ORGANISATION in the DISTRICT of BOUGOUNI and YANFOLILA, MALI</dc:title>
  <dc:creator>Dicko Mahamadou</dc:creator>
  <cp:lastModifiedBy>Dicko Mahamadou</cp:lastModifiedBy>
  <cp:revision>66</cp:revision>
  <dcterms:created xsi:type="dcterms:W3CDTF">2015-02-21T08:01:28Z</dcterms:created>
  <dcterms:modified xsi:type="dcterms:W3CDTF">2015-02-27T09:14:50Z</dcterms:modified>
</cp:coreProperties>
</file>